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hyperlink" Target="http://df.info"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1" name="8bf1d5e62137e954e866536048e7788b.jpeg" descr="8bf1d5e62137e954e866536048e7788b.jpeg"/>
          <p:cNvPicPr>
            <a:picLocks noChangeAspect="1"/>
          </p:cNvPicPr>
          <p:nvPr>
            <p:ph type="pic" idx="21"/>
          </p:nvPr>
        </p:nvPicPr>
        <p:blipFill>
          <a:blip r:embed="rId3">
            <a:extLst/>
          </a:blip>
          <a:srcRect l="1969" t="0" r="0" b="0"/>
          <a:stretch>
            <a:fillRect/>
          </a:stretch>
        </p:blipFill>
        <p:spPr>
          <a:xfrm>
            <a:off x="240109" y="500742"/>
            <a:ext cx="23903782" cy="12714515"/>
          </a:xfrm>
          <a:prstGeom prst="rect">
            <a:avLst/>
          </a:prstGeom>
          <a:ln w="25400">
            <a:solidFill>
              <a:srgbClr val="000000"/>
            </a:solidFill>
          </a:ln>
        </p:spPr>
      </p:pic>
      <p:sp>
        <p:nvSpPr>
          <p:cNvPr id="152" name="World Cup 2023"/>
          <p:cNvSpPr txBox="1"/>
          <p:nvPr>
            <p:ph type="title"/>
          </p:nvPr>
        </p:nvSpPr>
        <p:spPr>
          <a:xfrm>
            <a:off x="1206500" y="7123707"/>
            <a:ext cx="21971001" cy="4648201"/>
          </a:xfrm>
          <a:prstGeom prst="rect">
            <a:avLst/>
          </a:prstGeom>
        </p:spPr>
        <p:txBody>
          <a:bodyPr/>
          <a:lstStyle>
            <a:lvl1pPr>
              <a:defRPr>
                <a:solidFill>
                  <a:srgbClr val="FFFFFF"/>
                </a:solidFill>
              </a:defRPr>
            </a:lvl1pPr>
          </a:lstStyle>
          <a:p>
            <a:pPr/>
            <a:r>
              <a:t>World Cup 2023 </a:t>
            </a:r>
          </a:p>
        </p:txBody>
      </p:sp>
      <p:sp>
        <p:nvSpPr>
          <p:cNvPr id="153" name="Allan Cheerakunnil Alex"/>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Allan Cheerakunnil Alex</a:t>
            </a:r>
          </a:p>
        </p:txBody>
      </p:sp>
      <p:sp>
        <p:nvSpPr>
          <p:cNvPr id="154" name="Batch MIP-ML-08"/>
          <p:cNvSpPr txBox="1"/>
          <p:nvPr>
            <p:ph type="body" sz="quarter" idx="1"/>
          </p:nvPr>
        </p:nvSpPr>
        <p:spPr>
          <a:prstGeom prst="rect">
            <a:avLst/>
          </a:prstGeom>
        </p:spPr>
        <p:txBody>
          <a:bodyPr/>
          <a:lstStyle>
            <a:lvl1pPr>
              <a:defRPr>
                <a:solidFill>
                  <a:srgbClr val="FF7E79"/>
                </a:solidFill>
              </a:defRPr>
            </a:lvl1pPr>
          </a:lstStyle>
          <a:p>
            <a:pPr/>
            <a:r>
              <a:t>Batch MIP-ML-08</a:t>
            </a:r>
          </a:p>
        </p:txBody>
      </p:sp>
      <p:grpSp>
        <p:nvGrpSpPr>
          <p:cNvPr id="157" name="Screenshot 2024-04-02 at 1.36.02 PM.png"/>
          <p:cNvGrpSpPr/>
          <p:nvPr/>
        </p:nvGrpSpPr>
        <p:grpSpPr>
          <a:xfrm>
            <a:off x="21778690" y="397505"/>
            <a:ext cx="2419939" cy="1729136"/>
            <a:chOff x="0" y="0"/>
            <a:chExt cx="2419937" cy="1729135"/>
          </a:xfrm>
        </p:grpSpPr>
        <p:pic>
          <p:nvPicPr>
            <p:cNvPr id="156" name="Screenshot 2024-04-02 at 1.36.02 PM.png" descr="Screenshot 2024-04-02 at 1.36.02 PM.png"/>
            <p:cNvPicPr>
              <a:picLocks noChangeAspect="1"/>
            </p:cNvPicPr>
            <p:nvPr/>
          </p:nvPicPr>
          <p:blipFill>
            <a:blip r:embed="rId4">
              <a:extLst/>
            </a:blip>
            <a:stretch>
              <a:fillRect/>
            </a:stretch>
          </p:blipFill>
          <p:spPr>
            <a:xfrm>
              <a:off x="127000" y="88900"/>
              <a:ext cx="2165938" cy="1398936"/>
            </a:xfrm>
            <a:prstGeom prst="rect">
              <a:avLst/>
            </a:prstGeom>
            <a:ln>
              <a:noFill/>
            </a:ln>
            <a:effectLst/>
          </p:spPr>
        </p:pic>
        <p:pic>
          <p:nvPicPr>
            <p:cNvPr id="155" name="Screenshot 2024-04-02 at 1.36.02 PM.png" descr="Screenshot 2024-04-02 at 1.36.02 PM.png"/>
            <p:cNvPicPr>
              <a:picLocks noChangeAspect="0"/>
            </p:cNvPicPr>
            <p:nvPr/>
          </p:nvPicPr>
          <p:blipFill>
            <a:blip r:embed="rId5">
              <a:extLst/>
            </a:blip>
            <a:stretch>
              <a:fillRect/>
            </a:stretch>
          </p:blipFill>
          <p:spPr>
            <a:xfrm>
              <a:off x="0" y="0"/>
              <a:ext cx="2419938" cy="1729136"/>
            </a:xfrm>
            <a:prstGeom prst="rect">
              <a:avLst/>
            </a:prstGeom>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It will check if there is any duplicate rows present in the dataset."/>
          <p:cNvSpPr txBox="1"/>
          <p:nvPr>
            <p:ph type="body" sz="quarter" idx="1"/>
          </p:nvPr>
        </p:nvSpPr>
        <p:spPr>
          <a:xfrm>
            <a:off x="15620294" y="5323833"/>
            <a:ext cx="8501766" cy="3068334"/>
          </a:xfrm>
          <a:prstGeom prst="rect">
            <a:avLst/>
          </a:prstGeom>
        </p:spPr>
        <p:txBody>
          <a:bodyPr/>
          <a:lstStyle>
            <a:lvl1pPr marL="0" indent="0">
              <a:buSzTx/>
              <a:buNone/>
              <a:defRPr sz="5300">
                <a:solidFill>
                  <a:srgbClr val="FFFFFF"/>
                </a:solidFill>
              </a:defRPr>
            </a:lvl1pPr>
          </a:lstStyle>
          <a:p>
            <a:pPr/>
            <a:r>
              <a:t>It will check if there is any duplicate rows present in the dataset.</a:t>
            </a:r>
          </a:p>
        </p:txBody>
      </p:sp>
      <p:pic>
        <p:nvPicPr>
          <p:cNvPr id="185" name="Screenshot 2024-04-02 at 2.24.21 PM.png" descr="Screenshot 2024-04-02 at 2.24.21 PM.png"/>
          <p:cNvPicPr>
            <a:picLocks noChangeAspect="1"/>
          </p:cNvPicPr>
          <p:nvPr/>
        </p:nvPicPr>
        <p:blipFill>
          <a:blip r:embed="rId3">
            <a:extLst/>
          </a:blip>
          <a:stretch>
            <a:fillRect/>
          </a:stretch>
        </p:blipFill>
        <p:spPr>
          <a:xfrm>
            <a:off x="675599" y="5152891"/>
            <a:ext cx="13754363" cy="2696555"/>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7" name="Screenshot 2024-04-02 at 2.27.29 PM.png" descr="Screenshot 2024-04-02 at 2.27.29 PM.png"/>
          <p:cNvPicPr>
            <a:picLocks noChangeAspect="1"/>
          </p:cNvPicPr>
          <p:nvPr/>
        </p:nvPicPr>
        <p:blipFill>
          <a:blip r:embed="rId3">
            <a:extLst/>
          </a:blip>
          <a:stretch>
            <a:fillRect/>
          </a:stretch>
        </p:blipFill>
        <p:spPr>
          <a:xfrm>
            <a:off x="1129215" y="1240860"/>
            <a:ext cx="6463649" cy="9456407"/>
          </a:xfrm>
          <a:prstGeom prst="rect">
            <a:avLst/>
          </a:prstGeom>
          <a:ln w="50800">
            <a:solidFill>
              <a:srgbClr val="000000"/>
            </a:solidFill>
            <a:miter lim="400000"/>
          </a:ln>
        </p:spPr>
      </p:pic>
      <p:pic>
        <p:nvPicPr>
          <p:cNvPr id="188" name="Screenshot 2024-04-02 at 2.28.03 PM.png" descr="Screenshot 2024-04-02 at 2.28.03 PM.png"/>
          <p:cNvPicPr>
            <a:picLocks noChangeAspect="1"/>
          </p:cNvPicPr>
          <p:nvPr/>
        </p:nvPicPr>
        <p:blipFill>
          <a:blip r:embed="rId4">
            <a:extLst/>
          </a:blip>
          <a:stretch>
            <a:fillRect/>
          </a:stretch>
        </p:blipFill>
        <p:spPr>
          <a:xfrm>
            <a:off x="12186750" y="843994"/>
            <a:ext cx="11601159" cy="10250139"/>
          </a:xfrm>
          <a:prstGeom prst="rect">
            <a:avLst/>
          </a:prstGeom>
          <a:ln w="50800">
            <a:solidFill>
              <a:srgbClr val="000000"/>
            </a:solidFill>
            <a:miter lim="400000"/>
          </a:ln>
        </p:spPr>
      </p:pic>
      <p:pic>
        <p:nvPicPr>
          <p:cNvPr id="189" name="Screenshot 2024-04-02 at 2.30.22 PM.png" descr="Screenshot 2024-04-02 at 2.30.22 PM.png"/>
          <p:cNvPicPr>
            <a:picLocks noChangeAspect="1"/>
          </p:cNvPicPr>
          <p:nvPr/>
        </p:nvPicPr>
        <p:blipFill>
          <a:blip r:embed="rId5">
            <a:extLst/>
          </a:blip>
          <a:stretch>
            <a:fillRect/>
          </a:stretch>
        </p:blipFill>
        <p:spPr>
          <a:xfrm>
            <a:off x="1086773" y="11589787"/>
            <a:ext cx="10728298" cy="1763841"/>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1" name="Screenshot 2024-04-02 at 2.33.32 PM.png" descr="Screenshot 2024-04-02 at 2.33.32 PM.png"/>
          <p:cNvPicPr>
            <a:picLocks noChangeAspect="1"/>
          </p:cNvPicPr>
          <p:nvPr/>
        </p:nvPicPr>
        <p:blipFill>
          <a:blip r:embed="rId3">
            <a:extLst/>
          </a:blip>
          <a:stretch>
            <a:fillRect/>
          </a:stretch>
        </p:blipFill>
        <p:spPr>
          <a:xfrm>
            <a:off x="8705341" y="441185"/>
            <a:ext cx="6973318" cy="12833630"/>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Type of Chart: The chart is a bar chart, specifically created using the barplot function from the seaborn library.…"/>
          <p:cNvSpPr txBox="1"/>
          <p:nvPr>
            <p:ph type="body" sz="half" idx="1"/>
          </p:nvPr>
        </p:nvSpPr>
        <p:spPr>
          <a:xfrm>
            <a:off x="14492818" y="1161651"/>
            <a:ext cx="9638057" cy="12802732"/>
          </a:xfrm>
          <a:prstGeom prst="rect">
            <a:avLst/>
          </a:prstGeom>
        </p:spPr>
        <p:txBody>
          <a:bodyPr/>
          <a:lstStyle/>
          <a:p>
            <a:pPr marL="591312" indent="-591312" defTabSz="2365188">
              <a:spcBef>
                <a:spcPts val="4300"/>
              </a:spcBef>
              <a:defRPr sz="4656">
                <a:solidFill>
                  <a:srgbClr val="FFFFFF"/>
                </a:solidFill>
              </a:defRPr>
            </a:pPr>
            <a:r>
              <a:t>Type of Chart: The chart is a bar chart, specifically created using the barplot function from the seaborn library.</a:t>
            </a:r>
          </a:p>
          <a:p>
            <a:pPr marL="591312" indent="-591312" defTabSz="2365188">
              <a:spcBef>
                <a:spcPts val="4300"/>
              </a:spcBef>
              <a:defRPr sz="4656">
                <a:solidFill>
                  <a:srgbClr val="FFFFFF"/>
                </a:solidFill>
              </a:defRPr>
            </a:pPr>
            <a:r>
              <a:rPr b="1"/>
              <a:t>Visualization</a:t>
            </a:r>
            <a:r>
              <a:t>: Each bar in the chart represents a different team, and the height of the bar corresponds to the total number of wickets taken by that team.</a:t>
            </a:r>
          </a:p>
          <a:p>
            <a:pPr marL="591312" indent="-591312" defTabSz="2365188">
              <a:spcBef>
                <a:spcPts val="4300"/>
              </a:spcBef>
              <a:defRPr sz="4656">
                <a:solidFill>
                  <a:srgbClr val="FFFFFF"/>
                </a:solidFill>
              </a:defRPr>
            </a:pPr>
            <a:r>
              <a:t>this bar chart provides a visual comparison of the total number of wickets taken by each cricket team, allowing viewers to quickly identify which teams have been most successful in terms of bowling performance.</a:t>
            </a:r>
          </a:p>
          <a:p>
            <a:pPr marL="0" indent="0" algn="ctr" defTabSz="443484">
              <a:lnSpc>
                <a:spcPct val="100000"/>
              </a:lnSpc>
              <a:spcBef>
                <a:spcPts val="0"/>
              </a:spcBef>
              <a:buSzTx/>
              <a:buNone/>
              <a:defRPr sz="873">
                <a:solidFill>
                  <a:srgbClr val="B4B4B4"/>
                </a:solidFill>
                <a:latin typeface="Times Roman"/>
                <a:ea typeface="Times Roman"/>
                <a:cs typeface="Times Roman"/>
                <a:sym typeface="Times Roman"/>
              </a:defRPr>
            </a:pPr>
          </a:p>
          <a:p>
            <a:pPr marL="0" indent="0" algn="ctr" defTabSz="443484">
              <a:lnSpc>
                <a:spcPct val="100000"/>
              </a:lnSpc>
              <a:spcBef>
                <a:spcPts val="0"/>
              </a:spcBef>
              <a:buSzTx/>
              <a:buNone/>
              <a:defRPr sz="873">
                <a:solidFill>
                  <a:srgbClr val="B4B4B4"/>
                </a:solidFill>
                <a:latin typeface="Times Roman"/>
                <a:ea typeface="Times Roman"/>
                <a:cs typeface="Times Roman"/>
                <a:sym typeface="Times Roman"/>
              </a:defRPr>
            </a:pPr>
          </a:p>
          <a:p>
            <a:pPr marL="0" indent="0" algn="ctr" defTabSz="443484">
              <a:lnSpc>
                <a:spcPct val="100000"/>
              </a:lnSpc>
              <a:spcBef>
                <a:spcPts val="0"/>
              </a:spcBef>
              <a:buSzTx/>
              <a:buNone/>
              <a:defRPr sz="873">
                <a:solidFill>
                  <a:srgbClr val="B4B4B4"/>
                </a:solidFill>
                <a:latin typeface="Times Roman"/>
                <a:ea typeface="Times Roman"/>
                <a:cs typeface="Times Roman"/>
                <a:sym typeface="Times Roman"/>
              </a:defRPr>
            </a:pPr>
          </a:p>
          <a:p>
            <a:pPr marL="0" indent="0" defTabSz="443484">
              <a:lnSpc>
                <a:spcPct val="100000"/>
              </a:lnSpc>
              <a:spcBef>
                <a:spcPts val="0"/>
              </a:spcBef>
              <a:buSzTx/>
              <a:buNone/>
              <a:defRPr sz="1164">
                <a:solidFill>
                  <a:srgbClr val="B4B4B4"/>
                </a:solidFill>
                <a:latin typeface="Times Roman"/>
                <a:ea typeface="Times Roman"/>
                <a:cs typeface="Times Roman"/>
                <a:sym typeface="Times Roman"/>
              </a:defRPr>
            </a:pPr>
          </a:p>
          <a:p>
            <a:pPr marL="0" indent="0" defTabSz="443484">
              <a:lnSpc>
                <a:spcPct val="100000"/>
              </a:lnSpc>
              <a:spcBef>
                <a:spcPts val="0"/>
              </a:spcBef>
              <a:buSzTx/>
              <a:buNone/>
              <a:defRPr sz="1164">
                <a:latin typeface="Times Roman"/>
                <a:ea typeface="Times Roman"/>
                <a:cs typeface="Times Roman"/>
                <a:sym typeface="Times Roman"/>
              </a:defRPr>
            </a:pPr>
          </a:p>
          <a:p>
            <a:pPr marL="0" indent="0" algn="ctr" defTabSz="443484">
              <a:lnSpc>
                <a:spcPct val="100000"/>
              </a:lnSpc>
              <a:spcBef>
                <a:spcPts val="0"/>
              </a:spcBef>
              <a:buSzTx/>
              <a:buNone/>
              <a:defRPr sz="1018">
                <a:latin typeface="Times Roman"/>
                <a:ea typeface="Times Roman"/>
                <a:cs typeface="Times Roman"/>
                <a:sym typeface="Times Roman"/>
              </a:defRPr>
            </a:pPr>
          </a:p>
          <a:p>
            <a:pPr marL="0" indent="0" defTabSz="443484">
              <a:lnSpc>
                <a:spcPct val="100000"/>
              </a:lnSpc>
              <a:spcBef>
                <a:spcPts val="0"/>
              </a:spcBef>
              <a:buSzTx/>
              <a:buNone/>
              <a:defRPr sz="1164">
                <a:latin typeface="Helvetica"/>
                <a:ea typeface="Helvetica"/>
                <a:cs typeface="Helvetica"/>
                <a:sym typeface="Helvetica"/>
              </a:defRPr>
            </a:pPr>
          </a:p>
          <a:p>
            <a:pPr marL="0" indent="0" defTabSz="443484">
              <a:lnSpc>
                <a:spcPct val="100000"/>
              </a:lnSpc>
              <a:spcBef>
                <a:spcPts val="0"/>
              </a:spcBef>
              <a:buSzTx/>
              <a:buNone/>
              <a:defRPr sz="1164">
                <a:latin typeface="Helvetica"/>
                <a:ea typeface="Helvetica"/>
                <a:cs typeface="Helvetica"/>
                <a:sym typeface="Helvetica"/>
              </a:defRPr>
            </a:pPr>
          </a:p>
        </p:txBody>
      </p:sp>
      <p:pic>
        <p:nvPicPr>
          <p:cNvPr id="194" name="Screenshot 2024-04-02 at 8.22.39 PM.png" descr="Screenshot 2024-04-02 at 8.22.39 PM.png"/>
          <p:cNvPicPr>
            <a:picLocks noChangeAspect="1"/>
          </p:cNvPicPr>
          <p:nvPr/>
        </p:nvPicPr>
        <p:blipFill>
          <a:blip r:embed="rId3">
            <a:extLst/>
          </a:blip>
          <a:stretch>
            <a:fillRect/>
          </a:stretch>
        </p:blipFill>
        <p:spPr>
          <a:xfrm>
            <a:off x="1192450" y="1555498"/>
            <a:ext cx="12682646" cy="10605004"/>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Type of Chart: The chart is a line graph, created using the plot function from the matplotlib library.…"/>
          <p:cNvSpPr txBox="1"/>
          <p:nvPr>
            <p:ph type="body" sz="half" idx="1"/>
          </p:nvPr>
        </p:nvSpPr>
        <p:spPr>
          <a:xfrm>
            <a:off x="15244588" y="117200"/>
            <a:ext cx="8815197" cy="13313931"/>
          </a:xfrm>
          <a:prstGeom prst="rect">
            <a:avLst/>
          </a:prstGeom>
        </p:spPr>
        <p:txBody>
          <a:bodyPr/>
          <a:lstStyle/>
          <a:p>
            <a:pPr>
              <a:defRPr>
                <a:solidFill>
                  <a:srgbClr val="FFFFFF"/>
                </a:solidFill>
              </a:defRPr>
            </a:pPr>
            <a:r>
              <a:t>Type of Chart: The chart is a line graph, created using the plot function from the matplotlib library.</a:t>
            </a:r>
          </a:p>
          <a:p>
            <a:pPr>
              <a:defRPr>
                <a:solidFill>
                  <a:srgbClr val="FFFFFF"/>
                </a:solidFill>
              </a:defRPr>
            </a:pPr>
            <a:r>
              <a:rPr b="1"/>
              <a:t>Visualization</a:t>
            </a:r>
            <a:r>
              <a:t>: Each point on the line represents a specific date (start_date) and the corresponding runs per ball ratio achieved by the player on that date.</a:t>
            </a:r>
          </a:p>
          <a:p>
            <a:pPr>
              <a:defRPr>
                <a:solidFill>
                  <a:srgbClr val="FFFFFF"/>
                </a:solidFill>
              </a:defRPr>
            </a:pPr>
            <a:r>
              <a:t>This line graph provides a visual representation of the runs per ball achieved by RA Jadeja during matches played, allowing viewers to observe trends and fluctuations in the player's performance over time.</a:t>
            </a:r>
          </a:p>
        </p:txBody>
      </p:sp>
      <p:pic>
        <p:nvPicPr>
          <p:cNvPr id="197" name="Screenshot 2024-04-02 at 8.29.19 PM.png" descr="Screenshot 2024-04-02 at 8.29.19 PM.png"/>
          <p:cNvPicPr>
            <a:picLocks noChangeAspect="1"/>
          </p:cNvPicPr>
          <p:nvPr/>
        </p:nvPicPr>
        <p:blipFill>
          <a:blip r:embed="rId3">
            <a:extLst/>
          </a:blip>
          <a:stretch>
            <a:fillRect/>
          </a:stretch>
        </p:blipFill>
        <p:spPr>
          <a:xfrm>
            <a:off x="1042269" y="836770"/>
            <a:ext cx="13545632" cy="12042460"/>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Type of Chart: The chart is a histogram, created using the hist function from the matplotlib library.…"/>
          <p:cNvSpPr txBox="1"/>
          <p:nvPr>
            <p:ph type="body" sz="half" idx="1"/>
          </p:nvPr>
        </p:nvSpPr>
        <p:spPr>
          <a:xfrm>
            <a:off x="15245236" y="268166"/>
            <a:ext cx="8814549" cy="13179668"/>
          </a:xfrm>
          <a:prstGeom prst="rect">
            <a:avLst/>
          </a:prstGeom>
        </p:spPr>
        <p:txBody>
          <a:bodyPr/>
          <a:lstStyle/>
          <a:p>
            <a:pPr marL="560831" indent="-560831" defTabSz="2243271">
              <a:spcBef>
                <a:spcPts val="4100"/>
              </a:spcBef>
              <a:defRPr sz="4416">
                <a:solidFill>
                  <a:srgbClr val="FFFFFF"/>
                </a:solidFill>
              </a:defRPr>
            </a:pPr>
            <a:r>
              <a:t>Type of Chart: The chart is a histogram, created using the hist function from the matplotlib library.</a:t>
            </a:r>
          </a:p>
          <a:p>
            <a:pPr marL="560831" indent="-560831" defTabSz="2243271">
              <a:spcBef>
                <a:spcPts val="4100"/>
              </a:spcBef>
              <a:defRPr sz="4416">
                <a:solidFill>
                  <a:srgbClr val="FFFFFF"/>
                </a:solidFill>
              </a:defRPr>
            </a:pPr>
            <a:r>
              <a:rPr b="1"/>
              <a:t>Visualization</a:t>
            </a:r>
            <a:r>
              <a:t>: The histogram displays the distribution of the number of innings played by players. The x-axis represents the number of innings, divided into bins (intervals), and the y-axis represents the frequency (i.e., the number of players falling within each bin).</a:t>
            </a:r>
          </a:p>
          <a:p>
            <a:pPr marL="560831" indent="-560831" defTabSz="2243271">
              <a:spcBef>
                <a:spcPts val="4100"/>
              </a:spcBef>
              <a:defRPr sz="4416">
                <a:solidFill>
                  <a:srgbClr val="FFFFFF"/>
                </a:solidFill>
              </a:defRPr>
            </a:pPr>
            <a:r>
              <a:t>This histogram provides insights into the distribution of the number of innings played by players, allowing viewers to understand the frequency and spread of player participation across different innings ranges.</a:t>
            </a:r>
          </a:p>
        </p:txBody>
      </p:sp>
      <p:pic>
        <p:nvPicPr>
          <p:cNvPr id="200" name="Screenshot 2024-04-02 at 8.32.32 PM.png" descr="Screenshot 2024-04-02 at 8.32.32 PM.png"/>
          <p:cNvPicPr>
            <a:picLocks noChangeAspect="1"/>
          </p:cNvPicPr>
          <p:nvPr/>
        </p:nvPicPr>
        <p:blipFill>
          <a:blip r:embed="rId3">
            <a:extLst/>
          </a:blip>
          <a:stretch>
            <a:fillRect/>
          </a:stretch>
        </p:blipFill>
        <p:spPr>
          <a:xfrm>
            <a:off x="728611" y="1346649"/>
            <a:ext cx="14331472" cy="11022702"/>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Type of Chart: The chart is a pie chart, created using the pie function from the matplotlib library.…"/>
          <p:cNvSpPr txBox="1"/>
          <p:nvPr>
            <p:ph type="body" sz="half" idx="1"/>
          </p:nvPr>
        </p:nvSpPr>
        <p:spPr>
          <a:xfrm>
            <a:off x="16340906" y="922891"/>
            <a:ext cx="7671485" cy="12678326"/>
          </a:xfrm>
          <a:prstGeom prst="rect">
            <a:avLst/>
          </a:prstGeom>
        </p:spPr>
        <p:txBody>
          <a:bodyPr/>
          <a:lstStyle/>
          <a:p>
            <a:pPr marL="481584" indent="-481584" defTabSz="1926287">
              <a:spcBef>
                <a:spcPts val="3500"/>
              </a:spcBef>
              <a:defRPr sz="3792">
                <a:solidFill>
                  <a:srgbClr val="FFFFFF"/>
                </a:solidFill>
              </a:defRPr>
            </a:pPr>
            <a:r>
              <a:t>Type of Chart: The chart is a pie chart, created using the pie function from the matplotlib library.</a:t>
            </a:r>
          </a:p>
          <a:p>
            <a:pPr marL="481584" indent="-481584" defTabSz="1926287">
              <a:spcBef>
                <a:spcPts val="3500"/>
              </a:spcBef>
              <a:defRPr sz="3792">
                <a:solidFill>
                  <a:srgbClr val="FFFFFF"/>
                </a:solidFill>
              </a:defRPr>
            </a:pPr>
            <a:r>
              <a:rPr b="1"/>
              <a:t>Visualization</a:t>
            </a:r>
            <a:r>
              <a:t>: The pie chart displays the distribution of runs scored by the top 5 players. Each segment of the pie represents a player, and the size of each segment is proportional to the number of runs scored by that player.</a:t>
            </a:r>
          </a:p>
          <a:p>
            <a:pPr marL="481584" indent="-481584" defTabSz="1926287">
              <a:spcBef>
                <a:spcPts val="3500"/>
              </a:spcBef>
              <a:defRPr sz="3792">
                <a:solidFill>
                  <a:srgbClr val="FFFFFF"/>
                </a:solidFill>
              </a:defRPr>
            </a:pPr>
            <a:r>
              <a:t>This pie chart provides a visual representation of the contribution of each of the top 5 players towards the total runs scored during the tournament, allowing viewers to quickly grasp the distribution of runs among these key players.</a:t>
            </a:r>
          </a:p>
          <a:p>
            <a:pPr marL="0" indent="0" algn="ctr" defTabSz="361188">
              <a:lnSpc>
                <a:spcPct val="100000"/>
              </a:lnSpc>
              <a:spcBef>
                <a:spcPts val="0"/>
              </a:spcBef>
              <a:buSzTx/>
              <a:buNone/>
              <a:defRPr sz="711">
                <a:solidFill>
                  <a:srgbClr val="B4B4B4"/>
                </a:solidFill>
                <a:latin typeface="Times Roman"/>
                <a:ea typeface="Times Roman"/>
                <a:cs typeface="Times Roman"/>
                <a:sym typeface="Times Roman"/>
              </a:defRPr>
            </a:pPr>
          </a:p>
          <a:p>
            <a:pPr marL="0" indent="0" algn="ctr" defTabSz="361188">
              <a:lnSpc>
                <a:spcPct val="100000"/>
              </a:lnSpc>
              <a:spcBef>
                <a:spcPts val="0"/>
              </a:spcBef>
              <a:buSzTx/>
              <a:buNone/>
              <a:defRPr sz="711">
                <a:solidFill>
                  <a:srgbClr val="B4B4B4"/>
                </a:solidFill>
                <a:latin typeface="Times Roman"/>
                <a:ea typeface="Times Roman"/>
                <a:cs typeface="Times Roman"/>
                <a:sym typeface="Times Roman"/>
              </a:defRPr>
            </a:pPr>
          </a:p>
          <a:p>
            <a:pPr marL="0" indent="0" algn="ctr" defTabSz="361188">
              <a:lnSpc>
                <a:spcPct val="100000"/>
              </a:lnSpc>
              <a:spcBef>
                <a:spcPts val="0"/>
              </a:spcBef>
              <a:buSzTx/>
              <a:buNone/>
              <a:defRPr sz="711">
                <a:solidFill>
                  <a:srgbClr val="B4B4B4"/>
                </a:solidFill>
                <a:latin typeface="Times Roman"/>
                <a:ea typeface="Times Roman"/>
                <a:cs typeface="Times Roman"/>
                <a:sym typeface="Times Roman"/>
              </a:defRPr>
            </a:pPr>
          </a:p>
          <a:p>
            <a:pPr marL="0" indent="0" defTabSz="361188">
              <a:lnSpc>
                <a:spcPct val="100000"/>
              </a:lnSpc>
              <a:spcBef>
                <a:spcPts val="0"/>
              </a:spcBef>
              <a:buSzTx/>
              <a:buNone/>
              <a:defRPr sz="948">
                <a:solidFill>
                  <a:srgbClr val="B4B4B4"/>
                </a:solidFill>
                <a:latin typeface="Times Roman"/>
                <a:ea typeface="Times Roman"/>
                <a:cs typeface="Times Roman"/>
                <a:sym typeface="Times Roman"/>
              </a:defRPr>
            </a:pPr>
          </a:p>
          <a:p>
            <a:pPr marL="0" indent="0" defTabSz="361188">
              <a:lnSpc>
                <a:spcPct val="100000"/>
              </a:lnSpc>
              <a:spcBef>
                <a:spcPts val="0"/>
              </a:spcBef>
              <a:buSzTx/>
              <a:buNone/>
              <a:defRPr sz="948">
                <a:latin typeface="Times Roman"/>
                <a:ea typeface="Times Roman"/>
                <a:cs typeface="Times Roman"/>
                <a:sym typeface="Times Roman"/>
              </a:defRPr>
            </a:pPr>
          </a:p>
          <a:p>
            <a:pPr marL="0" indent="0" algn="ctr" defTabSz="361188">
              <a:lnSpc>
                <a:spcPct val="100000"/>
              </a:lnSpc>
              <a:spcBef>
                <a:spcPts val="0"/>
              </a:spcBef>
              <a:buSzTx/>
              <a:buNone/>
              <a:defRPr sz="829">
                <a:latin typeface="Times Roman"/>
                <a:ea typeface="Times Roman"/>
                <a:cs typeface="Times Roman"/>
                <a:sym typeface="Times Roman"/>
              </a:defRPr>
            </a:pPr>
          </a:p>
          <a:p>
            <a:pPr marL="0" indent="0" defTabSz="361188">
              <a:lnSpc>
                <a:spcPct val="100000"/>
              </a:lnSpc>
              <a:spcBef>
                <a:spcPts val="0"/>
              </a:spcBef>
              <a:buSzTx/>
              <a:buNone/>
              <a:defRPr sz="948">
                <a:latin typeface="Helvetica"/>
                <a:ea typeface="Helvetica"/>
                <a:cs typeface="Helvetica"/>
                <a:sym typeface="Helvetica"/>
              </a:defRPr>
            </a:pPr>
          </a:p>
          <a:p>
            <a:pPr marL="0" indent="0" defTabSz="361188">
              <a:lnSpc>
                <a:spcPct val="100000"/>
              </a:lnSpc>
              <a:spcBef>
                <a:spcPts val="0"/>
              </a:spcBef>
              <a:buSzTx/>
              <a:buNone/>
              <a:defRPr sz="948">
                <a:latin typeface="Helvetica"/>
                <a:ea typeface="Helvetica"/>
                <a:cs typeface="Helvetica"/>
                <a:sym typeface="Helvetica"/>
              </a:defRPr>
            </a:pPr>
          </a:p>
        </p:txBody>
      </p:sp>
      <p:pic>
        <p:nvPicPr>
          <p:cNvPr id="203" name="Screenshot 2024-04-02 at 8.37.26 PM.png" descr="Screenshot 2024-04-02 at 8.37.26 PM.png"/>
          <p:cNvPicPr>
            <a:picLocks noChangeAspect="1"/>
          </p:cNvPicPr>
          <p:nvPr/>
        </p:nvPicPr>
        <p:blipFill>
          <a:blip r:embed="rId3">
            <a:extLst/>
          </a:blip>
          <a:stretch>
            <a:fillRect/>
          </a:stretch>
        </p:blipFill>
        <p:spPr>
          <a:xfrm>
            <a:off x="813653" y="572263"/>
            <a:ext cx="15185966" cy="12403804"/>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Type of Chart: The chart is a scatter plot, created using the scatterplot function from the seaborn library.…"/>
          <p:cNvSpPr txBox="1"/>
          <p:nvPr>
            <p:ph type="body" sz="half" idx="1"/>
          </p:nvPr>
        </p:nvSpPr>
        <p:spPr>
          <a:xfrm>
            <a:off x="14923612" y="1588192"/>
            <a:ext cx="9065082" cy="12591033"/>
          </a:xfrm>
          <a:prstGeom prst="rect">
            <a:avLst/>
          </a:prstGeom>
        </p:spPr>
        <p:txBody>
          <a:bodyPr/>
          <a:lstStyle/>
          <a:p>
            <a:pPr marL="548639" indent="-548639" defTabSz="2194505">
              <a:spcBef>
                <a:spcPts val="4000"/>
              </a:spcBef>
              <a:defRPr sz="4319">
                <a:solidFill>
                  <a:srgbClr val="FFFFFF"/>
                </a:solidFill>
              </a:defRPr>
            </a:pPr>
            <a:r>
              <a:t>Type of Chart: The chart is a scatter plot, created using the scatterplot function from the seaborn library.</a:t>
            </a:r>
          </a:p>
          <a:p>
            <a:pPr marL="548639" indent="-548639" defTabSz="2194505">
              <a:spcBef>
                <a:spcPts val="4000"/>
              </a:spcBef>
              <a:defRPr sz="4319">
                <a:solidFill>
                  <a:srgbClr val="FFFFFF"/>
                </a:solidFill>
              </a:defRPr>
            </a:pPr>
            <a:r>
              <a:rPr b="1"/>
              <a:t>Visualization</a:t>
            </a:r>
            <a:r>
              <a:t>: Each point on the scatter plot represents a data point corresponding to a specific combination of economy rate and wickets taken by a player or team.</a:t>
            </a:r>
          </a:p>
          <a:p>
            <a:pPr marL="548639" indent="-548639" defTabSz="2194505">
              <a:spcBef>
                <a:spcPts val="4000"/>
              </a:spcBef>
              <a:defRPr sz="4319">
                <a:solidFill>
                  <a:srgbClr val="FFFFFF"/>
                </a:solidFill>
              </a:defRPr>
            </a:pPr>
            <a:r>
              <a:t>This scatter plot provides a visual representation of the relationship between economy rate and wickets taken, allowing viewers to identify any potential patterns or correlations between these two variables.</a:t>
            </a:r>
          </a:p>
          <a:p>
            <a:pPr marL="0" indent="0" algn="ctr" defTabSz="411479">
              <a:lnSpc>
                <a:spcPct val="100000"/>
              </a:lnSpc>
              <a:spcBef>
                <a:spcPts val="0"/>
              </a:spcBef>
              <a:buSzTx/>
              <a:buNone/>
              <a:defRPr sz="809">
                <a:solidFill>
                  <a:srgbClr val="B4B4B4"/>
                </a:solidFill>
                <a:latin typeface="Times Roman"/>
                <a:ea typeface="Times Roman"/>
                <a:cs typeface="Times Roman"/>
                <a:sym typeface="Times Roman"/>
              </a:defRPr>
            </a:pPr>
          </a:p>
          <a:p>
            <a:pPr marL="0" indent="0" algn="ctr" defTabSz="411479">
              <a:lnSpc>
                <a:spcPct val="100000"/>
              </a:lnSpc>
              <a:spcBef>
                <a:spcPts val="0"/>
              </a:spcBef>
              <a:buSzTx/>
              <a:buNone/>
              <a:defRPr sz="809">
                <a:solidFill>
                  <a:srgbClr val="B4B4B4"/>
                </a:solidFill>
                <a:latin typeface="Times Roman"/>
                <a:ea typeface="Times Roman"/>
                <a:cs typeface="Times Roman"/>
                <a:sym typeface="Times Roman"/>
              </a:defRPr>
            </a:pPr>
          </a:p>
          <a:p>
            <a:pPr marL="0" indent="0" algn="ctr" defTabSz="411479">
              <a:lnSpc>
                <a:spcPct val="100000"/>
              </a:lnSpc>
              <a:spcBef>
                <a:spcPts val="0"/>
              </a:spcBef>
              <a:buSzTx/>
              <a:buNone/>
              <a:defRPr sz="809">
                <a:solidFill>
                  <a:srgbClr val="B4B4B4"/>
                </a:solidFill>
                <a:latin typeface="Times Roman"/>
                <a:ea typeface="Times Roman"/>
                <a:cs typeface="Times Roman"/>
                <a:sym typeface="Times Roman"/>
              </a:defRPr>
            </a:pPr>
          </a:p>
          <a:p>
            <a:pPr marL="0" indent="0" defTabSz="411479">
              <a:lnSpc>
                <a:spcPct val="100000"/>
              </a:lnSpc>
              <a:spcBef>
                <a:spcPts val="0"/>
              </a:spcBef>
              <a:buSzTx/>
              <a:buNone/>
              <a:defRPr sz="1079">
                <a:solidFill>
                  <a:srgbClr val="B4B4B4"/>
                </a:solidFill>
                <a:latin typeface="Times Roman"/>
                <a:ea typeface="Times Roman"/>
                <a:cs typeface="Times Roman"/>
                <a:sym typeface="Times Roman"/>
              </a:defRPr>
            </a:pPr>
          </a:p>
          <a:p>
            <a:pPr marL="0" indent="0" defTabSz="411479">
              <a:lnSpc>
                <a:spcPct val="100000"/>
              </a:lnSpc>
              <a:spcBef>
                <a:spcPts val="0"/>
              </a:spcBef>
              <a:buSzTx/>
              <a:buNone/>
              <a:defRPr sz="1079">
                <a:latin typeface="Times Roman"/>
                <a:ea typeface="Times Roman"/>
                <a:cs typeface="Times Roman"/>
                <a:sym typeface="Times Roman"/>
              </a:defRPr>
            </a:pPr>
          </a:p>
          <a:p>
            <a:pPr marL="0" indent="0" algn="ctr" defTabSz="411479">
              <a:lnSpc>
                <a:spcPct val="100000"/>
              </a:lnSpc>
              <a:spcBef>
                <a:spcPts val="0"/>
              </a:spcBef>
              <a:buSzTx/>
              <a:buNone/>
              <a:defRPr sz="945">
                <a:latin typeface="Times Roman"/>
                <a:ea typeface="Times Roman"/>
                <a:cs typeface="Times Roman"/>
                <a:sym typeface="Times Roman"/>
              </a:defRPr>
            </a:pPr>
          </a:p>
          <a:p>
            <a:pPr marL="0" indent="0" defTabSz="411479">
              <a:lnSpc>
                <a:spcPct val="100000"/>
              </a:lnSpc>
              <a:spcBef>
                <a:spcPts val="0"/>
              </a:spcBef>
              <a:buSzTx/>
              <a:buNone/>
              <a:defRPr sz="1079">
                <a:latin typeface="Helvetica"/>
                <a:ea typeface="Helvetica"/>
                <a:cs typeface="Helvetica"/>
                <a:sym typeface="Helvetica"/>
              </a:defRPr>
            </a:pPr>
          </a:p>
          <a:p>
            <a:pPr marL="0" indent="0" defTabSz="411479">
              <a:lnSpc>
                <a:spcPct val="100000"/>
              </a:lnSpc>
              <a:spcBef>
                <a:spcPts val="0"/>
              </a:spcBef>
              <a:buSzTx/>
              <a:buNone/>
              <a:defRPr sz="1079">
                <a:latin typeface="Helvetica"/>
                <a:ea typeface="Helvetica"/>
                <a:cs typeface="Helvetica"/>
                <a:sym typeface="Helvetica"/>
              </a:defRPr>
            </a:pPr>
          </a:p>
        </p:txBody>
      </p:sp>
      <p:pic>
        <p:nvPicPr>
          <p:cNvPr id="206" name="Screenshot 2024-04-02 at 9.16.08 PM.png" descr="Screenshot 2024-04-02 at 9.16.08 PM.png"/>
          <p:cNvPicPr>
            <a:picLocks noChangeAspect="1"/>
          </p:cNvPicPr>
          <p:nvPr/>
        </p:nvPicPr>
        <p:blipFill>
          <a:blip r:embed="rId3">
            <a:extLst/>
          </a:blip>
          <a:stretch>
            <a:fillRect/>
          </a:stretch>
        </p:blipFill>
        <p:spPr>
          <a:xfrm>
            <a:off x="1229119" y="1732672"/>
            <a:ext cx="12668943" cy="10250656"/>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Type of Chart: The chart is a box plot, created using the boxplot function from the seaborn library.…"/>
          <p:cNvSpPr txBox="1"/>
          <p:nvPr>
            <p:ph type="body" sz="half" idx="1"/>
          </p:nvPr>
        </p:nvSpPr>
        <p:spPr>
          <a:xfrm>
            <a:off x="14652006" y="461699"/>
            <a:ext cx="9360385" cy="13439338"/>
          </a:xfrm>
          <a:prstGeom prst="rect">
            <a:avLst/>
          </a:prstGeom>
        </p:spPr>
        <p:txBody>
          <a:bodyPr/>
          <a:lstStyle/>
          <a:p>
            <a:pPr marL="536447" indent="-536447" defTabSz="2145738">
              <a:spcBef>
                <a:spcPts val="3900"/>
              </a:spcBef>
              <a:defRPr sz="4224">
                <a:solidFill>
                  <a:srgbClr val="FFFFFF"/>
                </a:solidFill>
              </a:defRPr>
            </a:pPr>
            <a:r>
              <a:t>Type of Chart: The chart is a box plot, created using the boxplot function from the seaborn library.</a:t>
            </a:r>
          </a:p>
          <a:p>
            <a:pPr marL="536447" indent="-536447" defTabSz="2145738">
              <a:spcBef>
                <a:spcPts val="3900"/>
              </a:spcBef>
              <a:defRPr sz="4224">
                <a:solidFill>
                  <a:srgbClr val="FFFFFF"/>
                </a:solidFill>
              </a:defRPr>
            </a:pPr>
            <a:r>
              <a:rPr b="1"/>
              <a:t>Visualization</a:t>
            </a:r>
            <a:r>
              <a:t>: The box plot displays the distribution of runs scored by each team. Each box represents the interquartile range (IQR) of runs scored by a particular team, with the median indicated by the horizontal line inside the box. The whiskers extend to the minimum and maximum values within 1.5 times the IQR from the first and third quartiles, respectively.</a:t>
            </a:r>
          </a:p>
          <a:p>
            <a:pPr marL="536447" indent="-536447" defTabSz="2145738">
              <a:spcBef>
                <a:spcPts val="3900"/>
              </a:spcBef>
              <a:defRPr sz="4224">
                <a:solidFill>
                  <a:srgbClr val="FFFFFF"/>
                </a:solidFill>
              </a:defRPr>
            </a:pPr>
            <a:r>
              <a:t>This box plot provides a visual representation of the distribution of runs scored by each cricket team, allowing viewers to identify central tendencies, variations, and potential outliers in team performances.</a:t>
            </a:r>
          </a:p>
        </p:txBody>
      </p:sp>
      <p:pic>
        <p:nvPicPr>
          <p:cNvPr id="209" name="Screenshot 2024-04-02 at 9.23.24 PM.png" descr="Screenshot 2024-04-02 at 9.23.24 PM.png"/>
          <p:cNvPicPr>
            <a:picLocks noChangeAspect="1"/>
          </p:cNvPicPr>
          <p:nvPr/>
        </p:nvPicPr>
        <p:blipFill>
          <a:blip r:embed="rId3">
            <a:extLst/>
          </a:blip>
          <a:stretch>
            <a:fillRect/>
          </a:stretch>
        </p:blipFill>
        <p:spPr>
          <a:xfrm>
            <a:off x="1428556" y="1666450"/>
            <a:ext cx="12682472" cy="10383100"/>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Conclusion…"/>
          <p:cNvSpPr txBox="1"/>
          <p:nvPr>
            <p:ph type="body" idx="1"/>
          </p:nvPr>
        </p:nvSpPr>
        <p:spPr>
          <a:xfrm>
            <a:off x="264883" y="371987"/>
            <a:ext cx="23854234" cy="12972026"/>
          </a:xfrm>
          <a:prstGeom prst="rect">
            <a:avLst/>
          </a:prstGeom>
        </p:spPr>
        <p:txBody>
          <a:bodyPr anchor="t"/>
          <a:lstStyle/>
          <a:p>
            <a:pPr>
              <a:lnSpc>
                <a:spcPct val="90000"/>
              </a:lnSpc>
              <a:spcBef>
                <a:spcPts val="4500"/>
              </a:spcBef>
              <a:defRPr spc="0" sz="9300">
                <a:solidFill>
                  <a:srgbClr val="FFFFFF"/>
                </a:solidFill>
                <a:latin typeface="+mn-lt"/>
                <a:ea typeface="+mn-ea"/>
                <a:cs typeface="+mn-cs"/>
                <a:sym typeface="Helvetica Neue"/>
              </a:defRPr>
            </a:pPr>
            <a:r>
              <a:t>Conclusion</a:t>
            </a:r>
          </a:p>
          <a:p>
            <a:pPr algn="l">
              <a:lnSpc>
                <a:spcPct val="90000"/>
              </a:lnSpc>
              <a:spcBef>
                <a:spcPts val="4500"/>
              </a:spcBef>
              <a:defRPr spc="0" sz="4700">
                <a:solidFill>
                  <a:srgbClr val="FFFFFF"/>
                </a:solidFill>
                <a:latin typeface="+mn-lt"/>
                <a:ea typeface="+mn-ea"/>
                <a:cs typeface="+mn-cs"/>
                <a:sym typeface="Helvetica Neue"/>
              </a:defRPr>
            </a:pPr>
          </a:p>
          <a:p>
            <a:pPr algn="l">
              <a:lnSpc>
                <a:spcPct val="90000"/>
              </a:lnSpc>
              <a:spcBef>
                <a:spcPts val="4500"/>
              </a:spcBef>
              <a:defRPr spc="0" sz="4900">
                <a:solidFill>
                  <a:srgbClr val="FFFFFF"/>
                </a:solidFill>
                <a:latin typeface="+mn-lt"/>
                <a:ea typeface="+mn-ea"/>
                <a:cs typeface="+mn-cs"/>
                <a:sym typeface="Helvetica Neue"/>
              </a:defRPr>
            </a:pPr>
            <a:r>
              <a:t>Through rigorous data analysis and exploration, this project aims to offer valuable insights into the dynamics of the 2023 Cricket World Cup. By dissecting the tournament's data from various angles, we strive to uncover hidden patterns, illuminate standout performances, and provide a deeper understanding of the cricketing spectacle that captivated audiences around the globe. Join us as we unravel the stories etched on the pitch and celebrate the spirit of cricket showcased in the 2023 Cricket World Cup.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Agenda"/>
          <p:cNvSpPr txBox="1"/>
          <p:nvPr>
            <p:ph type="title"/>
          </p:nvPr>
        </p:nvSpPr>
        <p:spPr>
          <a:xfrm>
            <a:off x="945835" y="771441"/>
            <a:ext cx="21971001" cy="1433164"/>
          </a:xfrm>
          <a:prstGeom prst="rect">
            <a:avLst/>
          </a:prstGeom>
        </p:spPr>
        <p:txBody>
          <a:bodyPr/>
          <a:lstStyle>
            <a:lvl1pPr defTabSz="2340805">
              <a:defRPr spc="-174" sz="8736">
                <a:solidFill>
                  <a:srgbClr val="FFFFFF"/>
                </a:solidFill>
              </a:defRPr>
            </a:lvl1pPr>
          </a:lstStyle>
          <a:p>
            <a:pPr/>
            <a:r>
              <a:t>Agenda</a:t>
            </a:r>
          </a:p>
        </p:txBody>
      </p:sp>
      <p:sp>
        <p:nvSpPr>
          <p:cNvPr id="160" name="Introduction…"/>
          <p:cNvSpPr txBox="1"/>
          <p:nvPr>
            <p:ph type="body" idx="1"/>
          </p:nvPr>
        </p:nvSpPr>
        <p:spPr>
          <a:xfrm>
            <a:off x="512145" y="2965098"/>
            <a:ext cx="23359710" cy="10822824"/>
          </a:xfrm>
          <a:prstGeom prst="rect">
            <a:avLst/>
          </a:prstGeom>
        </p:spPr>
        <p:txBody>
          <a:bodyPr/>
          <a:lstStyle/>
          <a:p>
            <a:pPr>
              <a:defRPr>
                <a:solidFill>
                  <a:srgbClr val="FFFFFF"/>
                </a:solidFill>
              </a:defRPr>
            </a:pPr>
            <a:r>
              <a:t>Introduction</a:t>
            </a:r>
          </a:p>
          <a:p>
            <a:pPr>
              <a:defRPr>
                <a:solidFill>
                  <a:srgbClr val="FFFFFF"/>
                </a:solidFill>
              </a:defRPr>
            </a:pPr>
            <a:r>
              <a:t>Objective</a:t>
            </a:r>
          </a:p>
          <a:p>
            <a:pPr>
              <a:defRPr>
                <a:solidFill>
                  <a:srgbClr val="FFFFFF"/>
                </a:solidFill>
              </a:defRPr>
            </a:pPr>
            <a:r>
              <a:t>Importing Libraries</a:t>
            </a:r>
          </a:p>
          <a:p>
            <a:pPr>
              <a:defRPr>
                <a:solidFill>
                  <a:srgbClr val="FFFFFF"/>
                </a:solidFill>
              </a:defRPr>
            </a:pPr>
            <a:r>
              <a:t>EDA - Exploratory Data Analysis</a:t>
            </a:r>
          </a:p>
          <a:p>
            <a:pPr>
              <a:defRPr>
                <a:solidFill>
                  <a:srgbClr val="FFFFFF"/>
                </a:solidFill>
              </a:defRPr>
            </a:pPr>
            <a:r>
              <a:t>Data visualisation, Story telling &amp; Experimenting with charts</a:t>
            </a:r>
          </a:p>
          <a:p>
            <a:pPr>
              <a:defRPr>
                <a:solidFill>
                  <a:srgbClr val="FFFFFF"/>
                </a:solidFill>
              </a:defRPr>
            </a:pPr>
            <a:r>
              <a:t>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Thank You"/>
          <p:cNvSpPr txBox="1"/>
          <p:nvPr>
            <p:ph type="body" idx="21"/>
          </p:nvPr>
        </p:nvSpPr>
        <p:spPr>
          <a:xfrm>
            <a:off x="1372377" y="4873218"/>
            <a:ext cx="21971001" cy="6997487"/>
          </a:xfrm>
          <a:prstGeom prst="rect">
            <a:avLst/>
          </a:prstGeom>
          <a:extLst>
            <a:ext uri="{C572A759-6A51-4108-AA02-DFA0A04FC94B}">
              <ma14:wrappingTextBoxFlag xmlns:ma14="http://schemas.microsoft.com/office/mac/drawingml/2011/main" val="1"/>
            </a:ext>
          </a:extLst>
        </p:spPr>
        <p:txBody>
          <a:bodyPr/>
          <a:lstStyle>
            <a:lvl1pPr defTabSz="2438338">
              <a:lnSpc>
                <a:spcPct val="80000"/>
              </a:lnSpc>
              <a:defRPr spc="-210" sz="21100">
                <a:solidFill>
                  <a:srgbClr val="FFFFFF"/>
                </a:solidFill>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Introduction"/>
          <p:cNvSpPr txBox="1"/>
          <p:nvPr>
            <p:ph type="title"/>
          </p:nvPr>
        </p:nvSpPr>
        <p:spPr>
          <a:xfrm>
            <a:off x="1206500" y="1387558"/>
            <a:ext cx="21971000" cy="1433164"/>
          </a:xfrm>
          <a:prstGeom prst="rect">
            <a:avLst/>
          </a:prstGeom>
        </p:spPr>
        <p:txBody>
          <a:bodyPr/>
          <a:lstStyle>
            <a:lvl1pPr>
              <a:defRPr>
                <a:solidFill>
                  <a:srgbClr val="FFFFFF"/>
                </a:solidFill>
              </a:defRPr>
            </a:lvl1pPr>
          </a:lstStyle>
          <a:p>
            <a:pPr/>
            <a:r>
              <a:t>Introduction</a:t>
            </a:r>
          </a:p>
        </p:txBody>
      </p:sp>
      <p:sp>
        <p:nvSpPr>
          <p:cNvPr id="163" name="The Cricket World Cup stands as a pinnacle event in the realm of cricket, where nations compete fiercely for glory on the pitch. The 2023 edition of this prestigious tournament showcased thrilling matches, outstanding performances, and unforgettable mome"/>
          <p:cNvSpPr txBox="1"/>
          <p:nvPr>
            <p:ph type="body" idx="1"/>
          </p:nvPr>
        </p:nvSpPr>
        <p:spPr>
          <a:xfrm>
            <a:off x="1206499" y="3594137"/>
            <a:ext cx="21971001" cy="9123650"/>
          </a:xfrm>
          <a:prstGeom prst="rect">
            <a:avLst/>
          </a:prstGeom>
        </p:spPr>
        <p:txBody>
          <a:bodyPr/>
          <a:lstStyle>
            <a:lvl1pPr marL="0" indent="0">
              <a:buSzTx/>
              <a:buNone/>
              <a:defRPr sz="4900">
                <a:solidFill>
                  <a:srgbClr val="FFFFFF"/>
                </a:solidFill>
              </a:defRPr>
            </a:lvl1pPr>
          </a:lstStyle>
          <a:p>
            <a:pPr/>
            <a:r>
              <a:t>The Cricket World Cup stands as a pinnacle event in the realm of cricket, where nations compete fiercely for glory on the pitch. The 2023 edition of this prestigious tournament showcased thrilling matches, outstanding performances, and unforgettable moments that left an indelible mark on the cricketing world. In this project, we embark on a journey to uncover the intricacies of the 2023 Cricket World Cup through comprehensive data analysis.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5" name="Objective"/>
          <p:cNvSpPr txBox="1"/>
          <p:nvPr>
            <p:ph type="title"/>
          </p:nvPr>
        </p:nvSpPr>
        <p:spPr>
          <a:xfrm>
            <a:off x="1206499" y="1077359"/>
            <a:ext cx="21971001" cy="1433164"/>
          </a:xfrm>
          <a:prstGeom prst="rect">
            <a:avLst/>
          </a:prstGeom>
        </p:spPr>
        <p:txBody>
          <a:bodyPr/>
          <a:lstStyle>
            <a:lvl1pPr defTabSz="1804370">
              <a:defRPr spc="-174" sz="8732">
                <a:solidFill>
                  <a:srgbClr val="FFFFFF"/>
                </a:solidFill>
              </a:defRPr>
            </a:lvl1pPr>
          </a:lstStyle>
          <a:p>
            <a:pPr/>
            <a:r>
              <a:t>Objective</a:t>
            </a:r>
          </a:p>
        </p:txBody>
      </p:sp>
      <p:sp>
        <p:nvSpPr>
          <p:cNvPr id="166" name="The primary objective of this project is to delve deep into the dataset encapsulating the 2023 Cricket World Cup, conducting an extensive exploratory data analysis (EDA) to extract valuable insights. By analyzing team performances, player statistics, mat"/>
          <p:cNvSpPr txBox="1"/>
          <p:nvPr>
            <p:ph type="body" idx="1"/>
          </p:nvPr>
        </p:nvSpPr>
        <p:spPr>
          <a:xfrm>
            <a:off x="969343" y="3258627"/>
            <a:ext cx="22445314" cy="10614914"/>
          </a:xfrm>
          <a:prstGeom prst="rect">
            <a:avLst/>
          </a:prstGeom>
        </p:spPr>
        <p:txBody>
          <a:bodyPr/>
          <a:lstStyle>
            <a:lvl1pPr marL="0" indent="0">
              <a:buSzTx/>
              <a:buNone/>
              <a:defRPr sz="5300">
                <a:solidFill>
                  <a:srgbClr val="FFFFFF"/>
                </a:solidFill>
              </a:defRPr>
            </a:lvl1pPr>
          </a:lstStyle>
          <a:p>
            <a:pPr/>
            <a:r>
              <a:t>The primary objective of this project is to delve deep into the dataset encapsulating the 2023 Cricket World Cup, conducting an extensive exploratory data analysis (EDA) to extract valuable insights. By analyzing team performances, player statistics, match outcomes, and other pertinent factors, we aim to unravel the underlying trends, patterns, and dynamics that shaped the tournament.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8" name="Import Libraries"/>
          <p:cNvSpPr txBox="1"/>
          <p:nvPr>
            <p:ph type="title"/>
          </p:nvPr>
        </p:nvSpPr>
        <p:spPr>
          <a:xfrm>
            <a:off x="1206499" y="1245377"/>
            <a:ext cx="21971001" cy="1433164"/>
          </a:xfrm>
          <a:prstGeom prst="rect">
            <a:avLst/>
          </a:prstGeom>
        </p:spPr>
        <p:txBody>
          <a:bodyPr/>
          <a:lstStyle>
            <a:lvl1pPr>
              <a:defRPr>
                <a:solidFill>
                  <a:srgbClr val="FFFFFF"/>
                </a:solidFill>
              </a:defRPr>
            </a:lvl1pPr>
          </a:lstStyle>
          <a:p>
            <a:pPr/>
            <a:r>
              <a:t>Import Libraries</a:t>
            </a:r>
          </a:p>
        </p:txBody>
      </p:sp>
      <p:sp>
        <p:nvSpPr>
          <p:cNvPr id="169" name="Pandas - Data Manipulation…"/>
          <p:cNvSpPr txBox="1"/>
          <p:nvPr>
            <p:ph type="body" sz="half" idx="1"/>
          </p:nvPr>
        </p:nvSpPr>
        <p:spPr>
          <a:xfrm>
            <a:off x="11285232" y="1718655"/>
            <a:ext cx="12271417" cy="10278690"/>
          </a:xfrm>
          <a:prstGeom prst="rect">
            <a:avLst/>
          </a:prstGeom>
        </p:spPr>
        <p:txBody>
          <a:bodyPr/>
          <a:lstStyle/>
          <a:p>
            <a:pPr marL="0" indent="0" defTabSz="1975054">
              <a:spcBef>
                <a:spcPts val="3600"/>
              </a:spcBef>
              <a:buSzTx/>
              <a:buNone/>
              <a:defRPr sz="4941"/>
            </a:pPr>
          </a:p>
          <a:p>
            <a:pPr marL="0" indent="0" defTabSz="1975054">
              <a:spcBef>
                <a:spcPts val="3600"/>
              </a:spcBef>
              <a:buSzTx/>
              <a:buNone/>
              <a:defRPr sz="4941"/>
            </a:pPr>
          </a:p>
          <a:p>
            <a:pPr marL="493776" indent="-493776" defTabSz="1975054">
              <a:spcBef>
                <a:spcPts val="3600"/>
              </a:spcBef>
              <a:defRPr sz="4941">
                <a:solidFill>
                  <a:srgbClr val="FFFFFF"/>
                </a:solidFill>
              </a:defRPr>
            </a:pPr>
            <a:r>
              <a:t>Pandas - Data Manipulation</a:t>
            </a:r>
          </a:p>
          <a:p>
            <a:pPr marL="493776" indent="-493776" defTabSz="1975054">
              <a:spcBef>
                <a:spcPts val="3600"/>
              </a:spcBef>
              <a:defRPr sz="4941">
                <a:solidFill>
                  <a:srgbClr val="FFFFFF"/>
                </a:solidFill>
              </a:defRPr>
            </a:pPr>
            <a:r>
              <a:t>Sklearn - Scikit Learn Powerful Machine Learning Library</a:t>
            </a:r>
          </a:p>
          <a:p>
            <a:pPr marL="493776" indent="-493776" defTabSz="1975054">
              <a:spcBef>
                <a:spcPts val="3600"/>
              </a:spcBef>
              <a:defRPr sz="4941">
                <a:solidFill>
                  <a:srgbClr val="FFFFFF"/>
                </a:solidFill>
              </a:defRPr>
            </a:pPr>
            <a:r>
              <a:t>Numpy - Numerical Computation</a:t>
            </a:r>
          </a:p>
          <a:p>
            <a:pPr marL="493776" indent="-493776" defTabSz="1975054">
              <a:spcBef>
                <a:spcPts val="3600"/>
              </a:spcBef>
              <a:defRPr sz="4941">
                <a:solidFill>
                  <a:srgbClr val="FFFFFF"/>
                </a:solidFill>
              </a:defRPr>
            </a:pPr>
            <a:r>
              <a:t>Seaborn - Statistical Data Visualisation</a:t>
            </a:r>
          </a:p>
          <a:p>
            <a:pPr marL="493776" indent="-493776" defTabSz="1975054">
              <a:spcBef>
                <a:spcPts val="3600"/>
              </a:spcBef>
              <a:defRPr sz="4941">
                <a:solidFill>
                  <a:srgbClr val="FFFFFF"/>
                </a:solidFill>
              </a:defRPr>
            </a:pPr>
            <a:r>
              <a:t>Matplotlib - Data Visualisation</a:t>
            </a:r>
          </a:p>
          <a:p>
            <a:pPr marL="493776" indent="-493776" defTabSz="1975054">
              <a:spcBef>
                <a:spcPts val="3600"/>
              </a:spcBef>
              <a:defRPr sz="4941">
                <a:solidFill>
                  <a:srgbClr val="FFFFFF"/>
                </a:solidFill>
              </a:defRPr>
            </a:pPr>
            <a:r>
              <a:t>Plotly.express - Python library used for creating interactive data visualisations.</a:t>
            </a:r>
          </a:p>
        </p:txBody>
      </p:sp>
      <p:pic>
        <p:nvPicPr>
          <p:cNvPr id="170" name="Screenshot 2024-04-02 at 1.51.08 PM.png" descr="Screenshot 2024-04-02 at 1.51.08 PM.png"/>
          <p:cNvPicPr>
            <a:picLocks noChangeAspect="1"/>
          </p:cNvPicPr>
          <p:nvPr/>
        </p:nvPicPr>
        <p:blipFill>
          <a:blip r:embed="rId3">
            <a:extLst/>
          </a:blip>
          <a:stretch>
            <a:fillRect/>
          </a:stretch>
        </p:blipFill>
        <p:spPr>
          <a:xfrm>
            <a:off x="1413856" y="4342318"/>
            <a:ext cx="7924546" cy="6978332"/>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This line reads CSV file named WC23 and stores the data into a panda’s data frame.…"/>
          <p:cNvSpPr txBox="1"/>
          <p:nvPr>
            <p:ph type="body" sz="half" idx="1"/>
          </p:nvPr>
        </p:nvSpPr>
        <p:spPr>
          <a:xfrm>
            <a:off x="15063495" y="3300025"/>
            <a:ext cx="8777516" cy="10152969"/>
          </a:xfrm>
          <a:prstGeom prst="rect">
            <a:avLst/>
          </a:prstGeom>
        </p:spPr>
        <p:txBody>
          <a:bodyPr/>
          <a:lstStyle/>
          <a:p>
            <a:pPr>
              <a:defRPr>
                <a:solidFill>
                  <a:srgbClr val="FFFFFF"/>
                </a:solidFill>
              </a:defRPr>
            </a:pPr>
            <a:r>
              <a:t>This line reads CSV file named WC23 and stores the data into a panda’s data frame.</a:t>
            </a:r>
          </a:p>
          <a:p>
            <a:pPr>
              <a:defRPr>
                <a:solidFill>
                  <a:srgbClr val="FFFFFF"/>
                </a:solidFill>
              </a:defRPr>
            </a:pPr>
            <a:r>
              <a:t>Df.head() - It gives top 5 rows with columns.</a:t>
            </a:r>
          </a:p>
        </p:txBody>
      </p:sp>
      <p:pic>
        <p:nvPicPr>
          <p:cNvPr id="173" name="Screenshot 2024-04-02 at 2.02.44 PM.png" descr="Screenshot 2024-04-02 at 2.02.44 PM.png"/>
          <p:cNvPicPr>
            <a:picLocks noChangeAspect="1"/>
          </p:cNvPicPr>
          <p:nvPr/>
        </p:nvPicPr>
        <p:blipFill>
          <a:blip r:embed="rId3">
            <a:extLst/>
          </a:blip>
          <a:stretch>
            <a:fillRect/>
          </a:stretch>
        </p:blipFill>
        <p:spPr>
          <a:xfrm>
            <a:off x="474804" y="3777123"/>
            <a:ext cx="13909983" cy="6161754"/>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Df.tail() - It gives bottom 5 rows and columns…"/>
          <p:cNvSpPr txBox="1"/>
          <p:nvPr>
            <p:ph type="body" sz="quarter" idx="1"/>
          </p:nvPr>
        </p:nvSpPr>
        <p:spPr>
          <a:xfrm>
            <a:off x="15695800" y="3267633"/>
            <a:ext cx="7988228" cy="7180734"/>
          </a:xfrm>
          <a:prstGeom prst="rect">
            <a:avLst/>
          </a:prstGeom>
        </p:spPr>
        <p:txBody>
          <a:bodyPr/>
          <a:lstStyle/>
          <a:p>
            <a:pPr marL="0" indent="0">
              <a:buSzTx/>
              <a:buNone/>
              <a:defRPr sz="5200">
                <a:solidFill>
                  <a:srgbClr val="FFFFFF"/>
                </a:solidFill>
              </a:defRPr>
            </a:pPr>
            <a:r>
              <a:t>Df.tail() - It gives bottom 5 rows and columns</a:t>
            </a:r>
          </a:p>
          <a:p>
            <a:pPr marL="0" indent="0">
              <a:buSzTx/>
              <a:buNone/>
              <a:defRPr sz="5200">
                <a:solidFill>
                  <a:srgbClr val="FFFFFF"/>
                </a:solidFill>
              </a:defRPr>
            </a:pPr>
          </a:p>
          <a:p>
            <a:pPr marL="0" indent="0">
              <a:buSzTx/>
              <a:buNone/>
              <a:defRPr sz="5200">
                <a:solidFill>
                  <a:srgbClr val="FFFFFF"/>
                </a:solidFill>
              </a:defRPr>
            </a:pPr>
            <a:r>
              <a:t>Df.shape - It displays rows and columns.</a:t>
            </a:r>
          </a:p>
        </p:txBody>
      </p:sp>
      <p:pic>
        <p:nvPicPr>
          <p:cNvPr id="176" name="Screenshot 2024-04-02 at 2.13.21 PM.png" descr="Screenshot 2024-04-02 at 2.13.21 PM.png"/>
          <p:cNvPicPr>
            <a:picLocks noChangeAspect="1"/>
          </p:cNvPicPr>
          <p:nvPr/>
        </p:nvPicPr>
        <p:blipFill>
          <a:blip r:embed="rId3">
            <a:extLst/>
          </a:blip>
          <a:stretch>
            <a:fillRect/>
          </a:stretch>
        </p:blipFill>
        <p:spPr>
          <a:xfrm>
            <a:off x="711011" y="3450081"/>
            <a:ext cx="13972466" cy="6815838"/>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Df.shape[0] - Displays number of rows.…"/>
          <p:cNvSpPr txBox="1"/>
          <p:nvPr>
            <p:ph type="body" sz="half" idx="1"/>
          </p:nvPr>
        </p:nvSpPr>
        <p:spPr>
          <a:xfrm>
            <a:off x="14350674" y="3655492"/>
            <a:ext cx="9063794" cy="9442035"/>
          </a:xfrm>
          <a:prstGeom prst="rect">
            <a:avLst/>
          </a:prstGeom>
        </p:spPr>
        <p:txBody>
          <a:bodyPr/>
          <a:lstStyle/>
          <a:p>
            <a:pPr>
              <a:defRPr>
                <a:solidFill>
                  <a:srgbClr val="FFFFFF"/>
                </a:solidFill>
              </a:defRPr>
            </a:pPr>
            <a:r>
              <a:t>Df.shape[0] - Displays number of rows.</a:t>
            </a:r>
          </a:p>
          <a:p>
            <a:pPr>
              <a:defRPr>
                <a:solidFill>
                  <a:srgbClr val="FFFFFF"/>
                </a:solidFill>
              </a:defRPr>
            </a:pPr>
            <a:r>
              <a:t>Df.shape[1] - Displays number of columns.</a:t>
            </a:r>
          </a:p>
          <a:p>
            <a:pPr>
              <a:defRPr>
                <a:solidFill>
                  <a:srgbClr val="FFFFFF"/>
                </a:solidFill>
              </a:defRPr>
            </a:pPr>
            <a:r>
              <a:t>Df.shape - It displays rows and columns</a:t>
            </a:r>
          </a:p>
        </p:txBody>
      </p:sp>
      <p:pic>
        <p:nvPicPr>
          <p:cNvPr id="179" name="Screenshot 2024-04-02 at 2.17.01 PM.png" descr="Screenshot 2024-04-02 at 2.17.01 PM.png"/>
          <p:cNvPicPr>
            <a:picLocks noChangeAspect="1"/>
          </p:cNvPicPr>
          <p:nvPr/>
        </p:nvPicPr>
        <p:blipFill>
          <a:blip r:embed="rId3">
            <a:extLst/>
          </a:blip>
          <a:stretch>
            <a:fillRect/>
          </a:stretch>
        </p:blipFill>
        <p:spPr>
          <a:xfrm>
            <a:off x="823670" y="4381311"/>
            <a:ext cx="12632895" cy="4953378"/>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1" name="df.info() - It provides concise summary of the data frame."/>
          <p:cNvSpPr txBox="1"/>
          <p:nvPr>
            <p:ph type="body" sz="quarter" idx="1"/>
          </p:nvPr>
        </p:nvSpPr>
        <p:spPr>
          <a:xfrm>
            <a:off x="11622475" y="4519055"/>
            <a:ext cx="10559760" cy="4677890"/>
          </a:xfrm>
          <a:prstGeom prst="rect">
            <a:avLst/>
          </a:prstGeom>
        </p:spPr>
        <p:txBody>
          <a:bodyPr/>
          <a:lstStyle/>
          <a:p>
            <a:pPr marL="0" indent="0">
              <a:buSzTx/>
              <a:buNone/>
              <a:defRPr sz="7400">
                <a:solidFill>
                  <a:srgbClr val="FFFFFF"/>
                </a:solidFill>
              </a:defRPr>
            </a:pPr>
            <a:r>
              <a:rPr>
                <a:hlinkClick r:id="rId3" invalidUrl="" action="" tgtFrame="" tooltip="" history="1" highlightClick="0" endSnd="0"/>
              </a:rPr>
              <a:t>df.info</a:t>
            </a:r>
            <a:r>
              <a:t>() - It provides concise summary of the data frame.</a:t>
            </a:r>
          </a:p>
        </p:txBody>
      </p:sp>
      <p:pic>
        <p:nvPicPr>
          <p:cNvPr id="182" name="Screenshot 2024-04-02 at 2.20.28 PM.png" descr="Screenshot 2024-04-02 at 2.20.28 PM.png"/>
          <p:cNvPicPr>
            <a:picLocks noChangeAspect="1"/>
          </p:cNvPicPr>
          <p:nvPr/>
        </p:nvPicPr>
        <p:blipFill>
          <a:blip r:embed="rId4">
            <a:extLst/>
          </a:blip>
          <a:stretch>
            <a:fillRect/>
          </a:stretch>
        </p:blipFill>
        <p:spPr>
          <a:xfrm>
            <a:off x="979260" y="1642367"/>
            <a:ext cx="8091842" cy="10431266"/>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